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</p:sldIdLst>
  <p:sldSz cx="9144000" cy="5143500" type="screen16x9"/>
  <p:notesSz cx="6858000" cy="9144000"/>
  <p:embeddedFontLst>
    <p:embeddedFont>
      <p:font typeface="Advent Pro Light" panose="020B0604020202020204" charset="0"/>
      <p:regular r:id="rId22"/>
      <p:bold r:id="rId23"/>
    </p:embeddedFont>
    <p:embeddedFont>
      <p:font typeface="Anton" pitchFamily="2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Fira Sans Condensed Light" panose="020B0403050000020004" pitchFamily="34" charset="0"/>
      <p:regular r:id="rId33"/>
      <p:bold r:id="rId34"/>
      <p:italic r:id="rId35"/>
      <p:boldItalic r:id="rId36"/>
    </p:embeddedFont>
    <p:embeddedFont>
      <p:font typeface="Pinyon Script" panose="020B0604020202020204" charset="0"/>
      <p:regular r:id="rId37"/>
    </p:embeddedFont>
    <p:embeddedFont>
      <p:font typeface="Rajdhani" panose="020B0604020202020204" charset="0"/>
      <p:regular r:id="rId38"/>
      <p:bold r:id="rId39"/>
    </p:embeddedFont>
    <p:embeddedFont>
      <p:font typeface="Trebuchet MS" panose="020B060302020202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huF6kt0EWE9UXaoLVRGhmedKJE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18f8d87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18f8d87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18f8d87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18f8d87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0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4705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2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title" idx="8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title" idx="9"/>
          </p:nvPr>
        </p:nvSpPr>
        <p:spPr>
          <a:xfrm>
            <a:off x="704337" y="1730350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title" idx="13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title" idx="14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7" name="Google Shape;37;p24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5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6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"/>
          <p:cNvSpPr txBox="1">
            <a:spLocks noGrp="1"/>
          </p:cNvSpPr>
          <p:nvPr>
            <p:ph type="ctrTitle"/>
          </p:nvPr>
        </p:nvSpPr>
        <p:spPr>
          <a:xfrm>
            <a:off x="118335" y="1538343"/>
            <a:ext cx="6766560" cy="2191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>
                <a:latin typeface="Rajdhani"/>
                <a:ea typeface="Rajdhani"/>
                <a:cs typeface="Rajdhani"/>
                <a:sym typeface="Rajdhani"/>
              </a:rPr>
              <a:t>Document Classification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54" name="Google Shape;54;p1"/>
          <p:cNvPicPr preferRelativeResize="0"/>
          <p:nvPr/>
        </p:nvPicPr>
        <p:blipFill rotWithShape="1">
          <a:blip r:embed="rId4">
            <a:alphaModFix/>
          </a:blip>
          <a:srcRect l="6664" t="4858" r="6219" b="5495"/>
          <a:stretch/>
        </p:blipFill>
        <p:spPr>
          <a:xfrm>
            <a:off x="4046050" y="380443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/>
          <p:nvPr/>
        </p:nvSpPr>
        <p:spPr>
          <a:xfrm>
            <a:off x="129092" y="279699"/>
            <a:ext cx="672890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KNeighborsClassifie</a:t>
            </a:r>
            <a:r>
              <a:rPr lang="en-US"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r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290456" y="753035"/>
            <a:ext cx="656754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290456" y="1207693"/>
            <a:ext cx="656754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Google Shape;118;p10"/>
          <p:cNvSpPr txBox="1"/>
          <p:nvPr/>
        </p:nvSpPr>
        <p:spPr>
          <a:xfrm>
            <a:off x="5002306" y="587477"/>
            <a:ext cx="185569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9397" y="2083395"/>
            <a:ext cx="7871684" cy="278040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0"/>
          <p:cNvSpPr txBox="1"/>
          <p:nvPr/>
        </p:nvSpPr>
        <p:spPr>
          <a:xfrm>
            <a:off x="5647764" y="636931"/>
            <a:ext cx="221607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0"/>
          <p:cNvSpPr txBox="1"/>
          <p:nvPr/>
        </p:nvSpPr>
        <p:spPr>
          <a:xfrm>
            <a:off x="4679576" y="1091589"/>
            <a:ext cx="4173968" cy="81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estimator=KNeighbors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Classifier())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0828" y="2241631"/>
            <a:ext cx="7658100" cy="256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1"/>
          <p:cNvSpPr txBox="1"/>
          <p:nvPr/>
        </p:nvSpPr>
        <p:spPr>
          <a:xfrm>
            <a:off x="155275" y="162335"/>
            <a:ext cx="67027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MultinomialNB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1"/>
          <p:cNvSpPr txBox="1"/>
          <p:nvPr/>
        </p:nvSpPr>
        <p:spPr>
          <a:xfrm>
            <a:off x="155275" y="603849"/>
            <a:ext cx="670272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1"/>
          <p:cNvSpPr txBox="1"/>
          <p:nvPr/>
        </p:nvSpPr>
        <p:spPr>
          <a:xfrm>
            <a:off x="327804" y="1173192"/>
            <a:ext cx="653019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0" name="Google Shape;130;p11"/>
          <p:cNvSpPr txBox="1"/>
          <p:nvPr/>
        </p:nvSpPr>
        <p:spPr>
          <a:xfrm>
            <a:off x="4692770" y="562445"/>
            <a:ext cx="30364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1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1"/>
          <p:cNvSpPr txBox="1"/>
          <p:nvPr/>
        </p:nvSpPr>
        <p:spPr>
          <a:xfrm>
            <a:off x="4692770" y="1078382"/>
            <a:ext cx="3429254" cy="81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estimator=MultinomialNB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Classifier())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0160" y="2363687"/>
            <a:ext cx="6686550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2"/>
          <p:cNvSpPr txBox="1"/>
          <p:nvPr/>
        </p:nvSpPr>
        <p:spPr>
          <a:xfrm>
            <a:off x="171450" y="161364"/>
            <a:ext cx="668655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BernoulliNB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2"/>
          <p:cNvSpPr txBox="1"/>
          <p:nvPr/>
        </p:nvSpPr>
        <p:spPr>
          <a:xfrm>
            <a:off x="376518" y="742279"/>
            <a:ext cx="648148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2"/>
          <p:cNvSpPr txBox="1"/>
          <p:nvPr/>
        </p:nvSpPr>
        <p:spPr>
          <a:xfrm>
            <a:off x="376518" y="1209345"/>
            <a:ext cx="648148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0" name="Google Shape;140;p12"/>
          <p:cNvSpPr txBox="1"/>
          <p:nvPr/>
        </p:nvSpPr>
        <p:spPr>
          <a:xfrm>
            <a:off x="4281544" y="639778"/>
            <a:ext cx="257645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2"/>
          <p:cNvSpPr txBox="1"/>
          <p:nvPr/>
        </p:nvSpPr>
        <p:spPr>
          <a:xfrm>
            <a:off x="4281544" y="1131041"/>
            <a:ext cx="2576455" cy="813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estimator=BernoulliNB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Classifier())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791" y="2345167"/>
            <a:ext cx="7763201" cy="243855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3"/>
          <p:cNvSpPr txBox="1"/>
          <p:nvPr/>
        </p:nvSpPr>
        <p:spPr>
          <a:xfrm>
            <a:off x="96819" y="98916"/>
            <a:ext cx="676118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RandomForestClassifier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3"/>
          <p:cNvSpPr txBox="1"/>
          <p:nvPr/>
        </p:nvSpPr>
        <p:spPr>
          <a:xfrm>
            <a:off x="322729" y="645459"/>
            <a:ext cx="653527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3"/>
          <p:cNvSpPr txBox="1"/>
          <p:nvPr/>
        </p:nvSpPr>
        <p:spPr>
          <a:xfrm>
            <a:off x="322729" y="1090966"/>
            <a:ext cx="653527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0" name="Google Shape;150;p13"/>
          <p:cNvSpPr txBox="1"/>
          <p:nvPr/>
        </p:nvSpPr>
        <p:spPr>
          <a:xfrm>
            <a:off x="4572000" y="645459"/>
            <a:ext cx="22860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3"/>
          <p:cNvSpPr txBox="1"/>
          <p:nvPr/>
        </p:nvSpPr>
        <p:spPr>
          <a:xfrm>
            <a:off x="4421392" y="1090966"/>
            <a:ext cx="3248809" cy="567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estimator=RandomForestClassifier())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/>
        </p:nvSpPr>
        <p:spPr>
          <a:xfrm>
            <a:off x="311972" y="763793"/>
            <a:ext cx="65460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5837" y="2490268"/>
            <a:ext cx="7172325" cy="2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/>
          <p:nvPr/>
        </p:nvSpPr>
        <p:spPr>
          <a:xfrm>
            <a:off x="311972" y="1269402"/>
            <a:ext cx="654602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9" name="Google Shape;159;p14"/>
          <p:cNvSpPr txBox="1"/>
          <p:nvPr/>
        </p:nvSpPr>
        <p:spPr>
          <a:xfrm>
            <a:off x="4776394" y="1071570"/>
            <a:ext cx="2904566" cy="567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estimator=AdaBoostClassifier())</a:t>
            </a:r>
            <a:endParaRPr/>
          </a:p>
        </p:txBody>
      </p:sp>
      <p:sp>
        <p:nvSpPr>
          <p:cNvPr id="160" name="Google Shape;160;p14"/>
          <p:cNvSpPr txBox="1"/>
          <p:nvPr/>
        </p:nvSpPr>
        <p:spPr>
          <a:xfrm>
            <a:off x="4776394" y="664877"/>
            <a:ext cx="208160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4"/>
          <p:cNvSpPr txBox="1"/>
          <p:nvPr/>
        </p:nvSpPr>
        <p:spPr>
          <a:xfrm>
            <a:off x="311972" y="150607"/>
            <a:ext cx="654602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AdaBoostClassifier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4837" y="2299142"/>
            <a:ext cx="7934325" cy="2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5"/>
          <p:cNvSpPr txBox="1"/>
          <p:nvPr/>
        </p:nvSpPr>
        <p:spPr>
          <a:xfrm>
            <a:off x="75305" y="172122"/>
            <a:ext cx="67826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GradientBoostingClassifier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451821" y="742259"/>
            <a:ext cx="640617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5"/>
          <p:cNvSpPr txBox="1"/>
          <p:nvPr/>
        </p:nvSpPr>
        <p:spPr>
          <a:xfrm>
            <a:off x="451821" y="1183341"/>
            <a:ext cx="640617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0" name="Google Shape;170;p15"/>
          <p:cNvSpPr txBox="1"/>
          <p:nvPr/>
        </p:nvSpPr>
        <p:spPr>
          <a:xfrm>
            <a:off x="4690334" y="666976"/>
            <a:ext cx="445366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5"/>
          <p:cNvSpPr txBox="1"/>
          <p:nvPr/>
        </p:nvSpPr>
        <p:spPr>
          <a:xfrm>
            <a:off x="4690334" y="1290918"/>
            <a:ext cx="3614570" cy="567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estimator=GradientBoostingClassifier())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1520" y="2345167"/>
            <a:ext cx="7458579" cy="2431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 txBox="1"/>
          <p:nvPr/>
        </p:nvSpPr>
        <p:spPr>
          <a:xfrm>
            <a:off x="290456" y="150607"/>
            <a:ext cx="65675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</a:t>
            </a:r>
            <a:r>
              <a:rPr lang="en-US" sz="20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ExtraTreesClassifier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6"/>
          <p:cNvSpPr txBox="1"/>
          <p:nvPr/>
        </p:nvSpPr>
        <p:spPr>
          <a:xfrm>
            <a:off x="537883" y="688925"/>
            <a:ext cx="644920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408791" y="1155554"/>
            <a:ext cx="644920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80 % Data used for training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20 % Data used for testing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4894730" y="728505"/>
            <a:ext cx="299062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4894730" y="1289419"/>
            <a:ext cx="2990626" cy="567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classifier OneVsRestClassifier(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estimator=ExtraTreesClassifier())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18f8d87a1_0_0"/>
          <p:cNvSpPr txBox="1">
            <a:spLocks noGrp="1"/>
          </p:cNvSpPr>
          <p:nvPr>
            <p:ph type="title"/>
          </p:nvPr>
        </p:nvSpPr>
        <p:spPr>
          <a:xfrm>
            <a:off x="1163750" y="143675"/>
            <a:ext cx="56610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Deployment streamlit</a:t>
            </a:r>
            <a:endParaRPr/>
          </a:p>
        </p:txBody>
      </p:sp>
      <p:pic>
        <p:nvPicPr>
          <p:cNvPr id="187" name="Google Shape;187;g1318f8d87a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688" y="1163675"/>
            <a:ext cx="6958627" cy="36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18f8d87a1_0_12"/>
          <p:cNvSpPr txBox="1">
            <a:spLocks noGrp="1"/>
          </p:cNvSpPr>
          <p:nvPr>
            <p:ph type="title"/>
          </p:nvPr>
        </p:nvSpPr>
        <p:spPr>
          <a:xfrm>
            <a:off x="424500" y="229875"/>
            <a:ext cx="7190100" cy="12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Prediction</a:t>
            </a:r>
            <a:endParaRPr sz="3000"/>
          </a:p>
        </p:txBody>
      </p:sp>
      <p:pic>
        <p:nvPicPr>
          <p:cNvPr id="201" name="Google Shape;201;g1318f8d87a1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00" y="1451165"/>
            <a:ext cx="5996800" cy="2721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1318f8d87a1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500" y="1603575"/>
            <a:ext cx="2733100" cy="2692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/>
          <p:nvPr/>
        </p:nvSpPr>
        <p:spPr>
          <a:xfrm>
            <a:off x="376518" y="1667435"/>
            <a:ext cx="8068235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>
                <a:solidFill>
                  <a:schemeClr val="accent4"/>
                </a:solidFill>
                <a:latin typeface="Pinyon Script"/>
                <a:ea typeface="Pinyon Script"/>
                <a:cs typeface="Pinyon Script"/>
                <a:sym typeface="Pinyon Scrip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000" dirty="0"/>
              <a:t>GROUP - 5</a:t>
            </a:r>
            <a:endParaRPr sz="3000" dirty="0"/>
          </a:p>
        </p:txBody>
      </p:sp>
      <p:sp>
        <p:nvSpPr>
          <p:cNvPr id="60" name="Google Shape;60;p2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chemeClr val="dk1">
              <a:alpha val="56470"/>
            </a:schemeClr>
          </a:solidFill>
          <a:ln>
            <a:noFill/>
          </a:ln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solidFill>
                  <a:schemeClr val="lt2"/>
                </a:solidFill>
              </a:rPr>
              <a:t>                                                          </a:t>
            </a:r>
            <a:r>
              <a:rPr lang="en-US" sz="3200" dirty="0">
                <a:solidFill>
                  <a:schemeClr val="lt2"/>
                </a:solidFill>
                <a:latin typeface="Calibri"/>
                <a:cs typeface="Calibri"/>
                <a:sym typeface="Calibri"/>
              </a:rPr>
              <a:t>Geerath Bhat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                         Joshua Daniel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                        Rushikesh Gore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                         Suraj Takkekar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                        Kedar Chougule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Rakhi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1323191" y="1247887"/>
            <a:ext cx="6562164" cy="2635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88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Business Objective:</a:t>
            </a:r>
            <a:endParaRPr dirty="0"/>
          </a:p>
          <a:p>
            <a:pPr marL="4572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2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81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16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Company’s usually receive huge number of Resumes/CV and have lots of financial documents everyday.</a:t>
            </a:r>
            <a:endParaRPr dirty="0"/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81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-US" sz="1600" b="0" i="0" u="none" strike="noStrike" cap="none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The document classification solution should significantly reduce the manual human effort in the HRM and financial department. It should achieve a higher level of accuracy and automation with minimal human intervention.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/>
          <p:nvPr/>
        </p:nvSpPr>
        <p:spPr>
          <a:xfrm>
            <a:off x="247426" y="225911"/>
            <a:ext cx="6610574" cy="705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6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Dataset details :-</a:t>
            </a:r>
            <a:endParaRPr/>
          </a:p>
          <a:p>
            <a:pPr marL="45720" marR="0" lvl="0" indent="0" algn="l" rtl="0">
              <a:lnSpc>
                <a:spcPct val="100000"/>
              </a:lnSpc>
              <a:spcBef>
                <a:spcPts val="740"/>
              </a:spcBef>
              <a:spcAft>
                <a:spcPts val="0"/>
              </a:spcAft>
              <a:buClr>
                <a:srgbClr val="000000"/>
              </a:buClr>
              <a:buSzPts val="2860"/>
              <a:buFont typeface="Arial"/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List of resumes</a:t>
            </a:r>
            <a:endParaRPr/>
          </a:p>
        </p:txBody>
      </p:sp>
      <p:pic>
        <p:nvPicPr>
          <p:cNvPr id="71" name="Google Shape;71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0306" y="1075765"/>
            <a:ext cx="8003689" cy="384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/>
        </p:nvSpPr>
        <p:spPr>
          <a:xfrm>
            <a:off x="150607" y="322729"/>
            <a:ext cx="670739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 used TEXTRACT library to read all the resumes into a DataFrame </a:t>
            </a:r>
            <a:endParaRPr sz="1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4530" y="889610"/>
            <a:ext cx="2985152" cy="2104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4530" y="3068171"/>
            <a:ext cx="3837921" cy="1897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76789" y="2571750"/>
            <a:ext cx="3248025" cy="22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5"/>
          <p:cNvSpPr txBox="1"/>
          <p:nvPr/>
        </p:nvSpPr>
        <p:spPr>
          <a:xfrm>
            <a:off x="3420932" y="889610"/>
            <a:ext cx="5657081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Total of 79 resumes have been read into the dataframe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There are no null objects available in the dataframe</a:t>
            </a: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429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endParaRPr sz="16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Duplicates are also not present in the dataframe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"/>
          <p:cNvSpPr txBox="1"/>
          <p:nvPr/>
        </p:nvSpPr>
        <p:spPr>
          <a:xfrm>
            <a:off x="344245" y="200200"/>
            <a:ext cx="785308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Exploratory Data Analysis (EDA) &amp; Feature Engineering</a:t>
            </a:r>
            <a:endParaRPr sz="2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6"/>
          <p:cNvSpPr txBox="1"/>
          <p:nvPr/>
        </p:nvSpPr>
        <p:spPr>
          <a:xfrm>
            <a:off x="344245" y="767036"/>
            <a:ext cx="73152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We added a new column to label each resume into certain categories </a:t>
            </a:r>
            <a:endParaRPr/>
          </a:p>
        </p:txBody>
      </p:sp>
      <p:pic>
        <p:nvPicPr>
          <p:cNvPr id="87" name="Google Shape;87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7882" y="1972744"/>
            <a:ext cx="3603811" cy="2837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03058" y="1721973"/>
            <a:ext cx="3703060" cy="308804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6"/>
          <p:cNvSpPr txBox="1"/>
          <p:nvPr/>
        </p:nvSpPr>
        <p:spPr>
          <a:xfrm>
            <a:off x="344245" y="1216693"/>
            <a:ext cx="694944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As we can see from the above charts the resumes are divided evenly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453" y="1273222"/>
            <a:ext cx="3771900" cy="32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75198" y="1243566"/>
            <a:ext cx="4698625" cy="327876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 txBox="1"/>
          <p:nvPr/>
        </p:nvSpPr>
        <p:spPr>
          <a:xfrm>
            <a:off x="570155" y="376517"/>
            <a:ext cx="628784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Data before and after cleaning</a:t>
            </a:r>
            <a:endParaRPr sz="20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7"/>
          <p:cNvSpPr txBox="1"/>
          <p:nvPr/>
        </p:nvSpPr>
        <p:spPr>
          <a:xfrm>
            <a:off x="763793" y="4668819"/>
            <a:ext cx="270016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Before</a:t>
            </a:r>
            <a:endParaRPr/>
          </a:p>
        </p:txBody>
      </p:sp>
      <p:sp>
        <p:nvSpPr>
          <p:cNvPr id="98" name="Google Shape;98;p7"/>
          <p:cNvSpPr txBox="1"/>
          <p:nvPr/>
        </p:nvSpPr>
        <p:spPr>
          <a:xfrm flipH="1">
            <a:off x="6207160" y="4668820"/>
            <a:ext cx="1215615" cy="30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After</a:t>
            </a:r>
            <a:endParaRPr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7213" y="1178107"/>
            <a:ext cx="7129574" cy="368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8"/>
          <p:cNvSpPr txBox="1"/>
          <p:nvPr/>
        </p:nvSpPr>
        <p:spPr>
          <a:xfrm>
            <a:off x="2560320" y="281044"/>
            <a:ext cx="429767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EDA - Common words </a:t>
            </a:r>
            <a:endParaRPr sz="3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 txBox="1"/>
          <p:nvPr/>
        </p:nvSpPr>
        <p:spPr>
          <a:xfrm>
            <a:off x="742278" y="1484555"/>
            <a:ext cx="8218842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The following models where tried for this project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KNeighbors 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MultinomialNB 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BernoulliNB 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RandomForestClassifier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AdaBoostClassifier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GradientBoostingClassifier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ExtraTreesClassifier</a:t>
            </a:r>
            <a:endParaRPr/>
          </a:p>
        </p:txBody>
      </p:sp>
      <p:sp>
        <p:nvSpPr>
          <p:cNvPr id="110" name="Google Shape;110;p9"/>
          <p:cNvSpPr txBox="1"/>
          <p:nvPr/>
        </p:nvSpPr>
        <p:spPr>
          <a:xfrm>
            <a:off x="2947596" y="355002"/>
            <a:ext cx="391040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 sz="3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Office PowerPoint</Application>
  <PresentationFormat>On-screen Show (16:9)</PresentationFormat>
  <Paragraphs>94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Fira Sans Condensed Light</vt:lpstr>
      <vt:lpstr>Century Gothic</vt:lpstr>
      <vt:lpstr>Arial</vt:lpstr>
      <vt:lpstr>Advent Pro Light</vt:lpstr>
      <vt:lpstr>Noto Sans Symbols</vt:lpstr>
      <vt:lpstr>Rajdhani</vt:lpstr>
      <vt:lpstr>Pinyon Script</vt:lpstr>
      <vt:lpstr>Calibri</vt:lpstr>
      <vt:lpstr>Anton</vt:lpstr>
      <vt:lpstr>Trebuchet MS</vt:lpstr>
      <vt:lpstr>Ai Tech Agency by Slidesgo</vt:lpstr>
      <vt:lpstr>Document Classification</vt:lpstr>
      <vt:lpstr>GROUP - 5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Deployment streamlit</vt:lpstr>
      <vt:lpstr>Prediction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Classification</dc:title>
  <dc:creator>Chandana Jillepalli</dc:creator>
  <cp:lastModifiedBy>Komal Bhatt</cp:lastModifiedBy>
  <cp:revision>2</cp:revision>
  <dcterms:modified xsi:type="dcterms:W3CDTF">2022-06-07T08:32:41Z</dcterms:modified>
</cp:coreProperties>
</file>